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8" r:id="rId2"/>
    <p:sldId id="289" r:id="rId3"/>
    <p:sldId id="288" r:id="rId4"/>
    <p:sldId id="272" r:id="rId5"/>
    <p:sldId id="273" r:id="rId6"/>
    <p:sldId id="275" r:id="rId7"/>
    <p:sldId id="277" r:id="rId8"/>
    <p:sldId id="301" r:id="rId9"/>
    <p:sldId id="278" r:id="rId10"/>
    <p:sldId id="284" r:id="rId11"/>
    <p:sldId id="285" r:id="rId12"/>
    <p:sldId id="286" r:id="rId13"/>
    <p:sldId id="287" r:id="rId14"/>
    <p:sldId id="290" r:id="rId15"/>
    <p:sldId id="291" r:id="rId16"/>
    <p:sldId id="292" r:id="rId17"/>
    <p:sldId id="294" r:id="rId18"/>
    <p:sldId id="295" r:id="rId19"/>
    <p:sldId id="296" r:id="rId20"/>
    <p:sldId id="299" r:id="rId21"/>
    <p:sldId id="302" r:id="rId22"/>
    <p:sldId id="298" r:id="rId23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ina Greißl" initials="K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33" autoAdjust="0"/>
  </p:normalViewPr>
  <p:slideViewPr>
    <p:cSldViewPr>
      <p:cViewPr varScale="1">
        <p:scale>
          <a:sx n="74" d="100"/>
          <a:sy n="74" d="100"/>
        </p:scale>
        <p:origin x="17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87798327534645E-2"/>
          <c:y val="0.30531428136700306"/>
          <c:w val="0.86909029176585484"/>
          <c:h val="0.377949767148671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E4-4975-9710-550D3E0D681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9525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'C:\Users\GREIL~1\AppData\Local\Temp\[Alex - Bundeslandspezifische Auswertung - Anzahl der ambulanten HD-3.XLSX]Tabelle1'!$B$23:$B$39</c:f>
              <c:strCache>
                <c:ptCount val="17"/>
                <c:pt idx="0">
                  <c:v>Deutschland</c:v>
                </c:pt>
                <c:pt idx="1">
                  <c:v>  Baden-Württemberg</c:v>
                </c:pt>
                <c:pt idx="2">
                  <c:v>  Bayern</c:v>
                </c:pt>
                <c:pt idx="3">
                  <c:v>  Berlin</c:v>
                </c:pt>
                <c:pt idx="4">
                  <c:v>  Brandenburg</c:v>
                </c:pt>
                <c:pt idx="5">
                  <c:v>  Bremen</c:v>
                </c:pt>
                <c:pt idx="6">
                  <c:v>  Hamburg</c:v>
                </c:pt>
                <c:pt idx="7">
                  <c:v>  Hessen</c:v>
                </c:pt>
                <c:pt idx="8">
                  <c:v>  Mecklenburg-Vorpommern</c:v>
                </c:pt>
                <c:pt idx="9">
                  <c:v>  Niedersachsen</c:v>
                </c:pt>
                <c:pt idx="10">
                  <c:v>  Nordrhein-Westfalen</c:v>
                </c:pt>
                <c:pt idx="11">
                  <c:v>  Rheinland-Pfalz</c:v>
                </c:pt>
                <c:pt idx="12">
                  <c:v>  Saarland</c:v>
                </c:pt>
                <c:pt idx="13">
                  <c:v>  Sachsen</c:v>
                </c:pt>
                <c:pt idx="14">
                  <c:v>  Sachsen-Anhalt</c:v>
                </c:pt>
                <c:pt idx="15">
                  <c:v>  Schleswig-Holstein</c:v>
                </c:pt>
                <c:pt idx="16">
                  <c:v>  Thüringen</c:v>
                </c:pt>
              </c:strCache>
            </c:strRef>
          </c:cat>
          <c:val>
            <c:numRef>
              <c:f>'C:\Users\GREIL~1\AppData\Local\Temp\[Alex - Bundeslandspezifische Auswertung - Anzahl der ambulanten HD-3.XLSX]Tabelle1'!$E$23:$E$39</c:f>
              <c:numCache>
                <c:formatCode>General</c:formatCode>
                <c:ptCount val="17"/>
                <c:pt idx="0">
                  <c:v>0.627</c:v>
                </c:pt>
                <c:pt idx="1">
                  <c:v>0.59199999999999997</c:v>
                </c:pt>
                <c:pt idx="2">
                  <c:v>0.67400000000000004</c:v>
                </c:pt>
                <c:pt idx="3">
                  <c:v>0.67700000000000005</c:v>
                </c:pt>
                <c:pt idx="4">
                  <c:v>0.73099999999999998</c:v>
                </c:pt>
                <c:pt idx="5">
                  <c:v>0.33300000000000002</c:v>
                </c:pt>
                <c:pt idx="6">
                  <c:v>0.81299999999999994</c:v>
                </c:pt>
                <c:pt idx="7">
                  <c:v>0.55400000000000005</c:v>
                </c:pt>
                <c:pt idx="8">
                  <c:v>0.76200000000000001</c:v>
                </c:pt>
                <c:pt idx="9">
                  <c:v>0.60699999999999998</c:v>
                </c:pt>
                <c:pt idx="10">
                  <c:v>0.61399999999999999</c:v>
                </c:pt>
                <c:pt idx="11">
                  <c:v>0.73899999999999999</c:v>
                </c:pt>
                <c:pt idx="12">
                  <c:v>0.35</c:v>
                </c:pt>
                <c:pt idx="13">
                  <c:v>0.68100000000000005</c:v>
                </c:pt>
                <c:pt idx="14">
                  <c:v>0.625</c:v>
                </c:pt>
                <c:pt idx="15">
                  <c:v>0.67300000000000004</c:v>
                </c:pt>
                <c:pt idx="16">
                  <c:v>0.67700000000000005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E4-4975-9710-550D3E0D68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65140848"/>
        <c:axId val="365144376"/>
      </c:barChart>
      <c:catAx>
        <c:axId val="365140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5144376"/>
        <c:crosses val="autoZero"/>
        <c:auto val="1"/>
        <c:lblAlgn val="ctr"/>
        <c:lblOffset val="100"/>
        <c:noMultiLvlLbl val="0"/>
      </c:catAx>
      <c:valAx>
        <c:axId val="365144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514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677FC-CE95-42C6-B789-7CC76DB869D0}" type="datetimeFigureOut">
              <a:rPr lang="de-DE" smtClean="0"/>
              <a:t>12.05.2021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CC7E6-1D9B-4655-9FDA-3648033C49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2603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CC7E6-1D9B-4655-9FDA-3648033C497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62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94403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4306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3973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65560"/>
            <a:ext cx="8229600" cy="1143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7913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325568" y="200067"/>
            <a:ext cx="8638920" cy="815409"/>
            <a:chOff x="325568" y="200067"/>
            <a:chExt cx="8638920" cy="815409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568" y="332656"/>
              <a:ext cx="1438120" cy="640666"/>
            </a:xfrm>
            <a:prstGeom prst="rect">
              <a:avLst/>
            </a:prstGeom>
          </p:spPr>
        </p:pic>
        <p:pic>
          <p:nvPicPr>
            <p:cNvPr id="9" name="Grafik 8" descr="iff_logo_rot_30mm jpe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8033" y="332656"/>
              <a:ext cx="485775" cy="457200"/>
            </a:xfrm>
            <a:prstGeom prst="rect">
              <a:avLst/>
            </a:prstGeom>
            <a:noFill/>
          </p:spPr>
        </p:pic>
        <p:pic>
          <p:nvPicPr>
            <p:cNvPr id="10" name="Bild 1" descr="Ähnliches Foto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366" y="200067"/>
              <a:ext cx="1521714" cy="815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71791" y="200068"/>
              <a:ext cx="2992697" cy="77325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210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9766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9670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1688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48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5696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2682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544" y="110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996952"/>
            <a:ext cx="8229600" cy="3129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1018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26974" y="6448251"/>
            <a:ext cx="4032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2358033" y="200067"/>
            <a:ext cx="6606455" cy="815409"/>
            <a:chOff x="2358033" y="200067"/>
            <a:chExt cx="6606455" cy="815409"/>
          </a:xfrm>
        </p:grpSpPr>
        <p:pic>
          <p:nvPicPr>
            <p:cNvPr id="9" name="Grafik 8" descr="iff_logo_rot_30mm jpeg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8033" y="332656"/>
              <a:ext cx="485775" cy="457200"/>
            </a:xfrm>
            <a:prstGeom prst="rect">
              <a:avLst/>
            </a:prstGeom>
            <a:noFill/>
          </p:spPr>
        </p:pic>
        <p:pic>
          <p:nvPicPr>
            <p:cNvPr id="10" name="Bild 1" descr="Ähnliches Foto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366" y="200067"/>
              <a:ext cx="1521714" cy="815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71791" y="200068"/>
              <a:ext cx="2992697" cy="77325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6329657"/>
            <a:ext cx="1872208" cy="43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04448" y="6525344"/>
            <a:ext cx="514400" cy="31300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algn="ctr"/>
            <a:fld id="{002D7E0F-B7E2-4795-8882-2CE7CCAE90DC}" type="slidenum">
              <a:rPr lang="de-DE" smtClean="0"/>
              <a:pPr algn="ctr"/>
              <a:t>‹Nr.›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42155"/>
            <a:ext cx="1511136" cy="113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2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3428999"/>
            <a:ext cx="6480720" cy="2140499"/>
          </a:xfrm>
        </p:spPr>
        <p:txBody>
          <a:bodyPr>
            <a:normAutofit/>
          </a:bodyPr>
          <a:lstStyle/>
          <a:p>
            <a:r>
              <a:rPr lang="de-DE" sz="2000" dirty="0"/>
              <a:t>Verbundprojekt:</a:t>
            </a:r>
            <a:br>
              <a:rPr lang="de-DE" sz="2000" dirty="0"/>
            </a:br>
            <a:r>
              <a:rPr lang="de-DE" sz="2000" b="1" dirty="0"/>
              <a:t>Ehrenamtlichkeit und bürgerschaftliches Engagement </a:t>
            </a:r>
            <a:br>
              <a:rPr lang="de-DE" sz="2000" b="1" dirty="0"/>
            </a:br>
            <a:r>
              <a:rPr lang="de-DE" sz="2000" b="1" dirty="0"/>
              <a:t>in der Hospizarbeit (</a:t>
            </a:r>
            <a:r>
              <a:rPr lang="de-DE" sz="2000" b="1" dirty="0" err="1"/>
              <a:t>EbEH</a:t>
            </a:r>
            <a:r>
              <a:rPr lang="de-DE" sz="2000" b="1" dirty="0"/>
              <a:t>) </a:t>
            </a:r>
            <a:r>
              <a:rPr lang="de-DE" sz="2000" dirty="0"/>
              <a:t>– </a:t>
            </a:r>
            <a:br>
              <a:rPr lang="de-DE" sz="2000" dirty="0"/>
            </a:br>
            <a:r>
              <a:rPr lang="de-DE" sz="2000" dirty="0"/>
              <a:t>Merkmale, Entwicklungen und Zukunftsperspektiven</a:t>
            </a:r>
          </a:p>
          <a:p>
            <a:endParaRPr lang="de-DE" sz="20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1979712" y="5569499"/>
            <a:ext cx="5328592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Gefördert vom Deutschen</a:t>
            </a:r>
            <a:r>
              <a:rPr kumimoji="0" lang="de-DE" sz="16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Hospiz- und </a:t>
            </a:r>
            <a:r>
              <a:rPr kumimoji="0" lang="de-DE" sz="1600" b="1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PalliativVerband</a:t>
            </a:r>
            <a:r>
              <a:rPr kumimoji="0" lang="de-DE" sz="16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e.V.</a:t>
            </a:r>
            <a:endParaRPr kumimoji="0" lang="de-DE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687388" y="1543777"/>
            <a:ext cx="711207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Ohne Ehrenamt keine Hospizarbeit </a:t>
            </a:r>
            <a:br>
              <a:rPr kumimoji="0" lang="de-DE" altLang="de-DE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de-DE" altLang="de-DE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Potentiale und Voraussetzungen – </a:t>
            </a:r>
            <a:br>
              <a:rPr kumimoji="0" lang="de-DE" altLang="de-DE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3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Erträge aus dem DHPV Forschungsprojekt</a:t>
            </a:r>
            <a:endParaRPr kumimoji="0" lang="de-DE" altLang="de-DE" sz="3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384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750880" y="981670"/>
            <a:ext cx="7344816" cy="5256584"/>
            <a:chOff x="251520" y="323945"/>
            <a:chExt cx="7920880" cy="5985375"/>
          </a:xfrm>
        </p:grpSpPr>
        <p:sp>
          <p:nvSpPr>
            <p:cNvPr id="2" name="Textfeld 1"/>
            <p:cNvSpPr txBox="1"/>
            <p:nvPr/>
          </p:nvSpPr>
          <p:spPr>
            <a:xfrm>
              <a:off x="1619672" y="5724545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Gesellschaftliches „Unten“</a:t>
              </a:r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3851920" y="5715020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Gesellschaftliche „Mitte“</a:t>
              </a:r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6084168" y="5724545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Gesellschaftliches „Oben“</a:t>
              </a:r>
            </a:p>
          </p:txBody>
        </p:sp>
        <p:cxnSp>
          <p:nvCxnSpPr>
            <p:cNvPr id="6" name="Gerade Verbindung 5"/>
            <p:cNvCxnSpPr/>
            <p:nvPr/>
          </p:nvCxnSpPr>
          <p:spPr>
            <a:xfrm>
              <a:off x="1475656" y="5580529"/>
              <a:ext cx="66967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>
              <a:off x="1475656" y="1224778"/>
              <a:ext cx="0" cy="43557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9"/>
            <p:cNvSpPr txBox="1"/>
            <p:nvPr/>
          </p:nvSpPr>
          <p:spPr>
            <a:xfrm>
              <a:off x="251520" y="323945"/>
              <a:ext cx="252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Geschätzter Anteil an allen Begleitungen in 2017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251520" y="4644425"/>
              <a:ext cx="1080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Kein bis </a:t>
              </a:r>
              <a:br>
                <a:rPr lang="de-DE" sz="1600" dirty="0"/>
              </a:br>
              <a:r>
                <a:rPr lang="de-DE" sz="1600" dirty="0"/>
                <a:t>zu 1/4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51520" y="3564305"/>
              <a:ext cx="1080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1/4 bis zu Hälfte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51520" y="2484185"/>
              <a:ext cx="1080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Hälfte bis </a:t>
              </a:r>
              <a:br>
                <a:rPr lang="de-DE" sz="1600" dirty="0"/>
              </a:br>
              <a:r>
                <a:rPr lang="de-DE" sz="1600" dirty="0"/>
                <a:t>zu 3/4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64366" y="1404065"/>
              <a:ext cx="1080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Mehr als </a:t>
              </a:r>
              <a:br>
                <a:rPr lang="de-DE" sz="1600" dirty="0"/>
              </a:br>
              <a:r>
                <a:rPr lang="de-DE" sz="1600" dirty="0"/>
                <a:t>3/4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444208" y="4644424"/>
              <a:ext cx="1080120" cy="33855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82,3 %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6444208" y="3564304"/>
              <a:ext cx="1080120" cy="338554"/>
            </a:xfrm>
            <a:prstGeom prst="rect">
              <a:avLst/>
            </a:prstGeom>
            <a:solidFill>
              <a:srgbClr val="FF9999"/>
            </a:solidFill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16,6 %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6444208" y="2497313"/>
              <a:ext cx="1080120" cy="338554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1,0 %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6444208" y="1404065"/>
              <a:ext cx="1080120" cy="338554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0,1 %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4211960" y="4644424"/>
              <a:ext cx="1080120" cy="338554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9,1 %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4211960" y="3564304"/>
              <a:ext cx="1080120" cy="338554"/>
            </a:xfrm>
            <a:prstGeom prst="rect">
              <a:avLst/>
            </a:prstGeom>
            <a:solidFill>
              <a:srgbClr val="FF9999"/>
            </a:solidFill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25,2 %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4211960" y="2497313"/>
              <a:ext cx="1080120" cy="33855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43,7 %</a:t>
              </a: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4211960" y="1404065"/>
              <a:ext cx="1080120" cy="338554"/>
            </a:xfrm>
            <a:prstGeom prst="rect">
              <a:avLst/>
            </a:prstGeom>
            <a:solidFill>
              <a:srgbClr val="FF9999"/>
            </a:solidFill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21,9 %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1979712" y="4644425"/>
              <a:ext cx="1080120" cy="33855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72,5 %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1979712" y="3564305"/>
              <a:ext cx="1080120" cy="338554"/>
            </a:xfrm>
            <a:prstGeom prst="rect">
              <a:avLst/>
            </a:prstGeom>
            <a:solidFill>
              <a:srgbClr val="FF9999"/>
            </a:solidFill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24,2 %</a:t>
              </a: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1979712" y="2497314"/>
              <a:ext cx="1080120" cy="338554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2,7 %</a:t>
              </a: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979712" y="1404066"/>
              <a:ext cx="1080120" cy="338554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0,6 %</a:t>
              </a:r>
            </a:p>
          </p:txBody>
        </p:sp>
        <p:sp>
          <p:nvSpPr>
            <p:cNvPr id="28" name="Freihandform 27"/>
            <p:cNvSpPr/>
            <p:nvPr/>
          </p:nvSpPr>
          <p:spPr>
            <a:xfrm>
              <a:off x="2514600" y="2100843"/>
              <a:ext cx="4463143" cy="2471157"/>
            </a:xfrm>
            <a:custGeom>
              <a:avLst/>
              <a:gdLst>
                <a:gd name="connsiteX0" fmla="*/ 0 w 4463143"/>
                <a:gd name="connsiteY0" fmla="*/ 2471157 h 2471157"/>
                <a:gd name="connsiteX1" fmla="*/ 2231571 w 4463143"/>
                <a:gd name="connsiteY1" fmla="*/ 100 h 2471157"/>
                <a:gd name="connsiteX2" fmla="*/ 4463143 w 4463143"/>
                <a:gd name="connsiteY2" fmla="*/ 2373186 h 247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63143" h="2471157">
                  <a:moveTo>
                    <a:pt x="0" y="2471157"/>
                  </a:moveTo>
                  <a:cubicBezTo>
                    <a:pt x="743857" y="1243792"/>
                    <a:pt x="1487714" y="16428"/>
                    <a:pt x="2231571" y="100"/>
                  </a:cubicBezTo>
                  <a:cubicBezTo>
                    <a:pt x="2975428" y="-16228"/>
                    <a:pt x="4074886" y="1966786"/>
                    <a:pt x="4463143" y="2373186"/>
                  </a:cubicBezTo>
                </a:path>
              </a:pathLst>
            </a:custGeom>
            <a:noFill/>
            <a:ln w="31750">
              <a:solidFill>
                <a:srgbClr val="FF99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227472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1106200"/>
            <a:ext cx="4896544" cy="3258904"/>
          </a:xfrm>
        </p:spPr>
        <p:txBody>
          <a:bodyPr>
            <a:noAutofit/>
          </a:bodyPr>
          <a:lstStyle/>
          <a:p>
            <a:r>
              <a:rPr lang="de-DE" sz="3600" dirty="0"/>
              <a:t>Hospizdienste</a:t>
            </a:r>
            <a:br>
              <a:rPr lang="de-DE" sz="3600" dirty="0"/>
            </a:br>
            <a:r>
              <a:rPr lang="de-DE" sz="3600" dirty="0"/>
              <a:t>große regionale Unterschiede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447675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89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0288" y="233363"/>
            <a:ext cx="4543425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728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4575" y="328613"/>
            <a:ext cx="451485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410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940152" y="1106200"/>
            <a:ext cx="2756992" cy="1143000"/>
          </a:xfrm>
        </p:spPr>
        <p:txBody>
          <a:bodyPr>
            <a:normAutofit/>
          </a:bodyPr>
          <a:lstStyle/>
          <a:p>
            <a:r>
              <a:rPr lang="de-DE" sz="2800" dirty="0"/>
              <a:t>Ambivalenzen bei Profis?</a:t>
            </a:r>
          </a:p>
        </p:txBody>
      </p:sp>
      <p:pic>
        <p:nvPicPr>
          <p:cNvPr id="2" name="Grafik 1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865797"/>
            <a:ext cx="5257800" cy="569595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9793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04048" y="1234973"/>
            <a:ext cx="3744416" cy="3834968"/>
          </a:xfrm>
        </p:spPr>
        <p:txBody>
          <a:bodyPr>
            <a:normAutofit/>
          </a:bodyPr>
          <a:lstStyle/>
          <a:p>
            <a:pPr algn="l"/>
            <a:r>
              <a:rPr lang="de-DE" sz="2800" dirty="0"/>
              <a:t>Fokus der Pflegedienste und </a:t>
            </a:r>
            <a:r>
              <a:rPr lang="de-DE" sz="2800" dirty="0" err="1"/>
              <a:t>Hausärzt</a:t>
            </a:r>
            <a:r>
              <a:rPr lang="de-DE" sz="2800" dirty="0"/>
              <a:t>*innen: pragmatische und alltagsbezogene Seite ehrenamtlicher Hospizarbeit</a:t>
            </a:r>
            <a:endParaRPr lang="de-DE" sz="3600" dirty="0"/>
          </a:p>
        </p:txBody>
      </p:sp>
      <p:pic>
        <p:nvPicPr>
          <p:cNvPr id="2" name="Grafik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268759"/>
            <a:ext cx="4317365" cy="465010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1544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/>
              <a:t>Ehrenamt zwischen: </a:t>
            </a:r>
            <a:br>
              <a:rPr lang="de-DE" sz="3600" dirty="0"/>
            </a:br>
            <a:r>
              <a:rPr lang="de-DE" sz="3600" dirty="0"/>
              <a:t>„unersetzbar“ und „</a:t>
            </a:r>
            <a:r>
              <a:rPr lang="de-DE" sz="3600" dirty="0" err="1"/>
              <a:t>nice</a:t>
            </a:r>
            <a:r>
              <a:rPr lang="de-DE" sz="3600" dirty="0"/>
              <a:t> </a:t>
            </a:r>
            <a:r>
              <a:rPr lang="de-DE" sz="3600" dirty="0" err="1"/>
              <a:t>to</a:t>
            </a:r>
            <a:r>
              <a:rPr lang="de-DE" sz="3600" dirty="0"/>
              <a:t> </a:t>
            </a:r>
            <a:r>
              <a:rPr lang="de-DE" sz="3600" dirty="0" err="1"/>
              <a:t>have</a:t>
            </a:r>
            <a:r>
              <a:rPr lang="de-DE" sz="3600" dirty="0"/>
              <a:t>“</a:t>
            </a:r>
          </a:p>
        </p:txBody>
      </p:sp>
      <p:pic>
        <p:nvPicPr>
          <p:cNvPr id="3" name="Grafi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645" y="2709019"/>
            <a:ext cx="5426710" cy="201612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5704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hteck 11"/>
          <p:cNvSpPr>
            <a:spLocks noChangeArrowheads="1"/>
          </p:cNvSpPr>
          <p:nvPr/>
        </p:nvSpPr>
        <p:spPr bwMode="auto">
          <a:xfrm>
            <a:off x="3027759" y="2068514"/>
            <a:ext cx="5919788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„War es eine Träne, die Zuwendung gewünscht hatte? Oder nur ein Reiz im Auge?“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Erfahrungswissen von Ehrenamtlichen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in der Hospiz- und Palliativarbeit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Mai 2016 - Juli 2017</a:t>
            </a:r>
          </a:p>
        </p:txBody>
      </p:sp>
      <p:pic>
        <p:nvPicPr>
          <p:cNvPr id="3075" name="Grafik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519" y="2068513"/>
            <a:ext cx="2505075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Grafik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8243" y="4725144"/>
            <a:ext cx="115212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Grafik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4722173"/>
            <a:ext cx="1224136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Grafik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5" y="4725144"/>
            <a:ext cx="1216547" cy="14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Grafik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5296" y="4725144"/>
            <a:ext cx="1068832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0" y="1189038"/>
            <a:ext cx="9144000" cy="501650"/>
          </a:xfrm>
          <a:solidFill>
            <a:srgbClr val="FF9900">
              <a:alpha val="98038"/>
            </a:srgbClr>
          </a:solidFill>
        </p:spPr>
        <p:txBody>
          <a:bodyPr>
            <a:normAutofit fontScale="90000"/>
          </a:bodyPr>
          <a:lstStyle/>
          <a:p>
            <a:pPr eaLnBrk="1" hangingPunct="1"/>
            <a:endParaRPr lang="de-DE" altLang="de-DE" dirty="0"/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>
          <a:xfrm>
            <a:off x="323528" y="2075935"/>
            <a:ext cx="8583216" cy="4752975"/>
          </a:xfrm>
        </p:spPr>
        <p:txBody>
          <a:bodyPr>
            <a:noAutofit/>
          </a:bodyPr>
          <a:lstStyle/>
          <a:p>
            <a:pPr marL="342900" indent="-342900" algn="just" eaLnBrk="1" hangingPunct="1">
              <a:spcBef>
                <a:spcPct val="0"/>
              </a:spcBef>
            </a:pPr>
            <a:r>
              <a:rPr lang="de-DE" altLang="de-DE" sz="2000" dirty="0"/>
              <a:t>Die Hospizbewegung verdankt Ihre Existenz wesentlich dem Elan und dem </a:t>
            </a:r>
            <a:r>
              <a:rPr lang="de-DE" altLang="de-DE" sz="2000" b="1" dirty="0"/>
              <a:t>Geist des Ehrenamts</a:t>
            </a:r>
            <a:r>
              <a:rPr lang="de-DE" altLang="de-DE" sz="2000" dirty="0"/>
              <a:t> </a:t>
            </a:r>
          </a:p>
          <a:p>
            <a:pPr marL="342900" indent="-342900" algn="just" eaLnBrk="1" hangingPunct="1">
              <a:spcBef>
                <a:spcPct val="0"/>
              </a:spcBef>
            </a:pPr>
            <a:r>
              <a:rPr lang="de-DE" altLang="de-DE" sz="2000" dirty="0"/>
              <a:t>Hypothese: Ehrenamtliche haben bedeutsame Lebenserfahrung und einen </a:t>
            </a:r>
            <a:r>
              <a:rPr lang="de-DE" altLang="de-DE" sz="2000" b="1" dirty="0"/>
              <a:t>Schatz an Erfahrungswissen </a:t>
            </a:r>
            <a:r>
              <a:rPr lang="de-DE" altLang="de-DE" sz="2000" dirty="0"/>
              <a:t>über die Wirklichkeit des Sterbens und Trauerns in der Gesellschaft gesammelt. </a:t>
            </a:r>
          </a:p>
          <a:p>
            <a:pPr marL="342900" indent="-342900" algn="just" eaLnBrk="1" hangingPunct="1">
              <a:spcBef>
                <a:spcPct val="0"/>
              </a:spcBef>
            </a:pPr>
            <a:r>
              <a:rPr lang="de-DE" altLang="de-DE" sz="2000" dirty="0"/>
              <a:t>Bisher wenig Aufmerksamkeit in der </a:t>
            </a:r>
            <a:r>
              <a:rPr lang="de-DE" altLang="de-DE" sz="2000" b="1" dirty="0"/>
              <a:t>Forschung zum Ehrenamt</a:t>
            </a:r>
            <a:r>
              <a:rPr lang="de-DE" altLang="de-DE" sz="2000" dirty="0"/>
              <a:t>.</a:t>
            </a:r>
            <a:r>
              <a:rPr lang="de-DE" altLang="de-DE" sz="2000" b="1" dirty="0"/>
              <a:t> </a:t>
            </a:r>
          </a:p>
          <a:p>
            <a:pPr marL="342900" indent="-342900" algn="just" eaLnBrk="1" hangingPunct="1">
              <a:spcBef>
                <a:spcPct val="0"/>
              </a:spcBef>
            </a:pPr>
            <a:r>
              <a:rPr lang="de-DE" altLang="de-DE" sz="2000" dirty="0"/>
              <a:t>Erwartet werden </a:t>
            </a:r>
            <a:r>
              <a:rPr lang="de-DE" altLang="de-DE" sz="2000" b="1" dirty="0"/>
              <a:t>Rückschlüsse</a:t>
            </a:r>
            <a:r>
              <a:rPr lang="de-DE" altLang="de-DE" sz="2000" dirty="0"/>
              <a:t> über Sterben und Tod in unserer gegenwärtigen Gesellschaft. </a:t>
            </a:r>
          </a:p>
          <a:p>
            <a:pPr marL="342900" indent="-342900" algn="just" eaLnBrk="1" hangingPunct="1">
              <a:spcBef>
                <a:spcPct val="0"/>
              </a:spcBef>
            </a:pPr>
            <a:r>
              <a:rPr lang="de-DE" altLang="de-DE" sz="2000" dirty="0"/>
              <a:t>Die </a:t>
            </a:r>
            <a:r>
              <a:rPr lang="de-DE" altLang="de-DE" sz="2000" b="1" dirty="0"/>
              <a:t>gesellschaftliche Bedeutung </a:t>
            </a:r>
            <a:r>
              <a:rPr lang="de-DE" altLang="de-DE" sz="2000" dirty="0"/>
              <a:t>ehrenamtlicher Tätigkeit: ohne Geld, viel Zeit, stiftet sozialen Zusammenhalt. </a:t>
            </a:r>
          </a:p>
          <a:p>
            <a:pPr marL="342900" indent="-342900" algn="just" eaLnBrk="1" hangingPunct="1">
              <a:spcBef>
                <a:spcPct val="0"/>
              </a:spcBef>
            </a:pPr>
            <a:r>
              <a:rPr lang="de-DE" altLang="de-DE" sz="2000" dirty="0"/>
              <a:t>Die Ehrenamtlichen haben eine Fülle </a:t>
            </a:r>
            <a:r>
              <a:rPr lang="de-DE" altLang="de-DE" sz="2000" b="1" dirty="0"/>
              <a:t>drastischer</a:t>
            </a:r>
            <a:r>
              <a:rPr lang="de-DE" altLang="de-DE" sz="2000" dirty="0"/>
              <a:t>,</a:t>
            </a:r>
            <a:r>
              <a:rPr lang="de-DE" altLang="de-DE" sz="2000" b="1" dirty="0"/>
              <a:t> dramatischer </a:t>
            </a:r>
            <a:r>
              <a:rPr lang="de-DE" altLang="de-DE" sz="2000" dirty="0"/>
              <a:t>und</a:t>
            </a:r>
            <a:r>
              <a:rPr lang="de-DE" altLang="de-DE" sz="2000" b="1" dirty="0"/>
              <a:t> erfahrungsreicher </a:t>
            </a:r>
            <a:r>
              <a:rPr lang="de-DE" altLang="de-DE" sz="2000" dirty="0"/>
              <a:t>Geschichten zusammengetragen.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0" y="1189038"/>
            <a:ext cx="9144000" cy="501650"/>
          </a:xfrm>
          <a:solidFill>
            <a:srgbClr val="FF9900">
              <a:alpha val="98038"/>
            </a:srgbClr>
          </a:solidFill>
        </p:spPr>
        <p:txBody>
          <a:bodyPr>
            <a:normAutofit fontScale="90000"/>
          </a:bodyPr>
          <a:lstStyle/>
          <a:p>
            <a:pPr eaLnBrk="1" hangingPunct="1"/>
            <a:endParaRPr lang="de-DE" altLang="de-DE"/>
          </a:p>
        </p:txBody>
      </p:sp>
      <p:sp>
        <p:nvSpPr>
          <p:cNvPr id="4" name="Rechteck 3"/>
          <p:cNvSpPr/>
          <p:nvPr/>
        </p:nvSpPr>
        <p:spPr>
          <a:xfrm>
            <a:off x="323528" y="2276873"/>
            <a:ext cx="842493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b="1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14 Gruppengespräche </a:t>
            </a:r>
            <a:r>
              <a:rPr lang="de-DE" sz="2000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mit ehrenamtlichen </a:t>
            </a:r>
            <a:r>
              <a:rPr lang="de-DE" sz="2000" dirty="0" err="1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HospizmitarbeiterInnen</a:t>
            </a:r>
            <a:endParaRPr lang="de-DE" sz="2000" dirty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zusätzlich </a:t>
            </a:r>
            <a:r>
              <a:rPr lang="de-DE" sz="2000" b="1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umfangreiche Geschichtensammlung </a:t>
            </a:r>
            <a:r>
              <a:rPr lang="de-DE" sz="2000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(180 Geschichten)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b="1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281 Ehrenamtliche </a:t>
            </a:r>
            <a:r>
              <a:rPr lang="de-DE" sz="2000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haben insgesamt an der Forschung teilgenommen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     (281 </a:t>
            </a:r>
            <a:r>
              <a:rPr lang="de-DE" sz="2000" dirty="0" err="1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SpenderInnen</a:t>
            </a:r>
            <a:r>
              <a:rPr lang="de-DE" sz="2000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von Geschichten, davon 101 Teilnehmende in den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     Gesprächsgruppen)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b="1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Durchschnittsalter </a:t>
            </a:r>
            <a:r>
              <a:rPr lang="de-DE" sz="2000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der Gesprächs-</a:t>
            </a:r>
            <a:r>
              <a:rPr lang="de-DE" sz="2000" dirty="0" err="1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TeilnehmerInnen</a:t>
            </a:r>
            <a:r>
              <a:rPr lang="de-DE" sz="2000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: 63 Jahre (ca. 80 Prozent </a:t>
            </a:r>
            <a:r>
              <a:rPr lang="de-DE" sz="2000" b="1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Frauen</a:t>
            </a:r>
            <a:r>
              <a:rPr lang="de-DE" sz="2000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de-DE" sz="2000" b="1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Geschichten</a:t>
            </a:r>
            <a:r>
              <a:rPr lang="de-DE" sz="2000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der Ehrenamtlichen wurden </a:t>
            </a:r>
            <a:r>
              <a:rPr lang="de-DE" sz="2000" b="1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abgeschrieben</a:t>
            </a:r>
            <a:r>
              <a:rPr lang="de-DE" sz="2000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die </a:t>
            </a:r>
            <a:r>
              <a:rPr lang="de-DE" sz="2000" b="1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Gespräche</a:t>
            </a:r>
            <a:r>
              <a:rPr lang="de-DE" sz="2000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     wurden </a:t>
            </a:r>
            <a:r>
              <a:rPr lang="de-DE" sz="2000" b="1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dokumentiert</a:t>
            </a:r>
            <a:r>
              <a:rPr lang="de-DE" sz="2000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de-DE" sz="2000" b="1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elektronisch aufgezeichnet </a:t>
            </a:r>
            <a:r>
              <a:rPr lang="de-DE" sz="2000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     wissenschaftlich ausgewertet</a:t>
            </a:r>
            <a:r>
              <a:rPr lang="de-DE" sz="2000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635000" y="1772816"/>
            <a:ext cx="7874000" cy="3656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20000"/>
              </a:lnSpc>
              <a:defRPr sz="2900">
                <a:latin typeface="Univers LT 45 Light"/>
                <a:ea typeface="Univers LT 45 Light"/>
                <a:cs typeface="Univers LT 45 Light"/>
                <a:sym typeface="Univers LT 45 Light"/>
              </a:defRPr>
            </a:pPr>
            <a:r>
              <a:rPr lang="de-DE" sz="2400" dirty="0">
                <a:solidFill>
                  <a:srgbClr val="9A287D"/>
                </a:solidFill>
                <a:latin typeface="Univers LT 65 Bold"/>
                <a:ea typeface="Univers LT 45 Light"/>
                <a:cs typeface="Univers LT 45 Light"/>
              </a:rPr>
              <a:t>Ziele der Forschung</a:t>
            </a:r>
            <a:endParaRPr dirty="0"/>
          </a:p>
          <a:p>
            <a:pPr>
              <a:lnSpc>
                <a:spcPct val="120000"/>
              </a:lnSpc>
              <a:spcAft>
                <a:spcPts val="1200"/>
              </a:spcAft>
            </a:pPr>
            <a:br>
              <a:rPr lang="de-DE" sz="1600" u="sng" dirty="0"/>
            </a:br>
            <a:r>
              <a:rPr lang="de-DE" sz="1600" dirty="0">
                <a:sym typeface="Wingdings" panose="05000000000000000000" pitchFamily="2" charset="2"/>
              </a:rPr>
              <a:t>Erarbeitung eines systematischen e</a:t>
            </a:r>
            <a:r>
              <a:rPr lang="de-DE" sz="1600" dirty="0"/>
              <a:t>mpirischen Fundaments für die </a:t>
            </a:r>
            <a:r>
              <a:rPr lang="de-DE" sz="1600" u="sng" dirty="0"/>
              <a:t>Weiterentwicklung der Hospizpraxis und Hospizkultur</a:t>
            </a:r>
            <a:r>
              <a:rPr lang="de-DE" sz="1600" dirty="0"/>
              <a:t> hinsichtlich der Bedeutung von Ehrenamtlichkeit und mit Blick auf ihren Charakter als Bürgerbewegung.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de-DE" sz="1600" dirty="0"/>
              <a:t>(Er-)Klärungen:</a:t>
            </a:r>
          </a:p>
          <a:p>
            <a:pPr marL="285750" lvl="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Wie kann das Engagement gestärkt und neue Formen von Assoziation der im Hospizbereich engagierten Ehrenamtlichen gewährleistet bzw. verbessert werden?</a:t>
            </a:r>
          </a:p>
          <a:p>
            <a:pPr marL="285750" lvl="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Wie kann das  </a:t>
            </a:r>
            <a:r>
              <a:rPr lang="de-DE" sz="1600" u="sng" dirty="0"/>
              <a:t>Potential</a:t>
            </a:r>
            <a:r>
              <a:rPr lang="de-DE" sz="1600" dirty="0"/>
              <a:t> von Menschen, die generell zu freiwilligem Engagement bereit wären, für die Hospizbewegung </a:t>
            </a:r>
            <a:r>
              <a:rPr lang="de-DE" sz="1600" u="sng" dirty="0"/>
              <a:t>erreicht</a:t>
            </a:r>
            <a:r>
              <a:rPr lang="de-DE" sz="1600" dirty="0"/>
              <a:t> werden?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2358033" y="200067"/>
            <a:ext cx="6606455" cy="815409"/>
            <a:chOff x="2358033" y="200067"/>
            <a:chExt cx="6606455" cy="815409"/>
          </a:xfrm>
        </p:grpSpPr>
        <p:pic>
          <p:nvPicPr>
            <p:cNvPr id="5" name="Grafik 4" descr="iff_logo_rot_30mm jpeg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8033" y="332656"/>
              <a:ext cx="485775" cy="457200"/>
            </a:xfrm>
            <a:prstGeom prst="rect">
              <a:avLst/>
            </a:prstGeom>
            <a:noFill/>
          </p:spPr>
        </p:pic>
        <p:pic>
          <p:nvPicPr>
            <p:cNvPr id="6" name="Bild 1" descr="Ähnliches Foto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366" y="200067"/>
              <a:ext cx="1521714" cy="815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71791" y="200068"/>
              <a:ext cx="2992697" cy="77325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8413146" y="6404293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857396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0" y="1189038"/>
            <a:ext cx="9144000" cy="501650"/>
          </a:xfrm>
          <a:solidFill>
            <a:srgbClr val="FF9900">
              <a:alpha val="98038"/>
            </a:srgbClr>
          </a:solidFill>
        </p:spPr>
        <p:txBody>
          <a:bodyPr>
            <a:normAutofit fontScale="90000"/>
          </a:bodyPr>
          <a:lstStyle/>
          <a:p>
            <a:pPr eaLnBrk="1" hangingPunct="1"/>
            <a:endParaRPr lang="de-DE" altLang="de-DE" dirty="0"/>
          </a:p>
        </p:txBody>
      </p:sp>
      <p:sp>
        <p:nvSpPr>
          <p:cNvPr id="4" name="Rechteck 3"/>
          <p:cNvSpPr/>
          <p:nvPr/>
        </p:nvSpPr>
        <p:spPr>
          <a:xfrm>
            <a:off x="308176" y="1988840"/>
            <a:ext cx="8471297" cy="5250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Cambria" panose="02040503050406030204" pitchFamily="18" charset="0"/>
              </a:rPr>
              <a:t>„</a:t>
            </a:r>
            <a:r>
              <a:rPr lang="de-DE" sz="1600" b="1" dirty="0">
                <a:latin typeface="Cambria" panose="02040503050406030204" pitchFamily="18" charset="0"/>
              </a:rPr>
              <a:t>Kulturelle“ Vielfalt</a:t>
            </a:r>
            <a:r>
              <a:rPr lang="de-DE" sz="1600" dirty="0">
                <a:latin typeface="Cambria" panose="02040503050406030204" pitchFamily="18" charset="0"/>
              </a:rPr>
              <a:t> der Erfahrungen: Kontrast zu </a:t>
            </a:r>
            <a:r>
              <a:rPr lang="de-DE" sz="1600" b="1" dirty="0">
                <a:latin typeface="Cambria" panose="02040503050406030204" pitchFamily="18" charset="0"/>
              </a:rPr>
              <a:t>monokulturellen Tendenzen </a:t>
            </a:r>
            <a:r>
              <a:rPr lang="de-DE" sz="1600" dirty="0">
                <a:latin typeface="Cambria" panose="02040503050406030204" pitchFamily="18" charset="0"/>
              </a:rPr>
              <a:t>in der Gesellschaft und </a:t>
            </a:r>
            <a:r>
              <a:rPr lang="de-DE" sz="1600" b="1" dirty="0">
                <a:latin typeface="Cambria" panose="02040503050406030204" pitchFamily="18" charset="0"/>
              </a:rPr>
              <a:t>kostbarer Kontrapunkt </a:t>
            </a:r>
            <a:r>
              <a:rPr lang="de-DE" sz="1600" dirty="0">
                <a:latin typeface="Cambria" panose="02040503050406030204" pitchFamily="18" charset="0"/>
              </a:rPr>
              <a:t>zu den Gefahren </a:t>
            </a:r>
            <a:r>
              <a:rPr lang="de-DE" sz="1600" b="1" dirty="0">
                <a:latin typeface="Cambria" panose="02040503050406030204" pitchFamily="18" charset="0"/>
              </a:rPr>
              <a:t>professioneller Engführung</a:t>
            </a:r>
            <a:r>
              <a:rPr lang="de-DE" sz="1600" dirty="0">
                <a:latin typeface="Cambria" panose="02040503050406030204" pitchFamily="18" charset="0"/>
              </a:rPr>
              <a:t>.</a:t>
            </a:r>
          </a:p>
          <a:p>
            <a:pPr marL="342900" indent="-3429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b="1" dirty="0">
                <a:latin typeface="Cambria" panose="02040503050406030204" pitchFamily="18" charset="0"/>
              </a:rPr>
              <a:t>kreative, warme, situationsbezogene Begleitungen </a:t>
            </a:r>
            <a:r>
              <a:rPr lang="de-DE" sz="1600" dirty="0">
                <a:latin typeface="Cambria" panose="02040503050406030204" pitchFamily="18" charset="0"/>
              </a:rPr>
              <a:t>und</a:t>
            </a:r>
            <a:r>
              <a:rPr lang="de-DE" sz="1600" b="1" dirty="0">
                <a:latin typeface="Cambria" panose="02040503050406030204" pitchFamily="18" charset="0"/>
              </a:rPr>
              <a:t> situative Geistesgegenwart</a:t>
            </a:r>
            <a:r>
              <a:rPr lang="de-DE" sz="1600" dirty="0">
                <a:latin typeface="Cambria" panose="02040503050406030204" pitchFamily="18" charset="0"/>
              </a:rPr>
              <a:t>.</a:t>
            </a:r>
          </a:p>
          <a:p>
            <a:pPr marL="342900" indent="-3429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Cambria" panose="02040503050406030204" pitchFamily="18" charset="0"/>
              </a:rPr>
              <a:t>Erfahrungen als</a:t>
            </a:r>
            <a:r>
              <a:rPr lang="de-DE" sz="1600" b="1" dirty="0">
                <a:latin typeface="Cambria" panose="02040503050406030204" pitchFamily="18" charset="0"/>
              </a:rPr>
              <a:t> Weisheit</a:t>
            </a:r>
            <a:r>
              <a:rPr lang="de-DE" sz="1600" dirty="0">
                <a:latin typeface="Cambria" panose="02040503050406030204" pitchFamily="18" charset="0"/>
              </a:rPr>
              <a:t>, die aus der </a:t>
            </a:r>
            <a:r>
              <a:rPr lang="de-DE" sz="1600" b="1" dirty="0">
                <a:latin typeface="Cambria" panose="02040503050406030204" pitchFamily="18" charset="0"/>
              </a:rPr>
              <a:t>Beziehung zwischen Begleitenden und Betroffenen </a:t>
            </a:r>
            <a:r>
              <a:rPr lang="de-DE" sz="1600" dirty="0">
                <a:latin typeface="Cambria" panose="02040503050406030204" pitchFamily="18" charset="0"/>
              </a:rPr>
              <a:t>erwächst.</a:t>
            </a:r>
          </a:p>
          <a:p>
            <a:pPr marL="342900" indent="-3429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Cambria" panose="02040503050406030204" pitchFamily="18" charset="0"/>
              </a:rPr>
              <a:t>Kunst zu Unbekannten und </a:t>
            </a:r>
            <a:r>
              <a:rPr lang="de-DE" sz="1600" b="1" dirty="0">
                <a:latin typeface="Cambria" panose="02040503050406030204" pitchFamily="18" charset="0"/>
              </a:rPr>
              <a:t>Fremden </a:t>
            </a:r>
            <a:r>
              <a:rPr lang="de-DE" sz="1600" dirty="0">
                <a:latin typeface="Cambria" panose="02040503050406030204" pitchFamily="18" charset="0"/>
              </a:rPr>
              <a:t>Kontakt und </a:t>
            </a:r>
            <a:r>
              <a:rPr lang="de-DE" sz="1600" b="1" dirty="0">
                <a:latin typeface="Cambria" panose="02040503050406030204" pitchFamily="18" charset="0"/>
              </a:rPr>
              <a:t>Zugang</a:t>
            </a:r>
            <a:r>
              <a:rPr lang="de-DE" sz="1600" dirty="0">
                <a:latin typeface="Cambria" panose="02040503050406030204" pitchFamily="18" charset="0"/>
              </a:rPr>
              <a:t> zu finden, Vertrauen</a:t>
            </a:r>
            <a:r>
              <a:rPr lang="de-DE" sz="1600" b="1" dirty="0">
                <a:latin typeface="Cambria" panose="02040503050406030204" pitchFamily="18" charset="0"/>
              </a:rPr>
              <a:t> </a:t>
            </a:r>
            <a:r>
              <a:rPr lang="de-DE" sz="1600" dirty="0">
                <a:latin typeface="Cambria" panose="02040503050406030204" pitchFamily="18" charset="0"/>
              </a:rPr>
              <a:t>zu schaffen.</a:t>
            </a:r>
          </a:p>
          <a:p>
            <a:pPr marL="342900" indent="-3429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Cambria" panose="02040503050406030204" pitchFamily="18" charset="0"/>
              </a:rPr>
              <a:t>Unterschiedliche </a:t>
            </a:r>
            <a:r>
              <a:rPr lang="de-DE" sz="1600" b="1" dirty="0">
                <a:latin typeface="Cambria" panose="02040503050406030204" pitchFamily="18" charset="0"/>
              </a:rPr>
              <a:t>Rollen der Ehrenamtlichen </a:t>
            </a:r>
            <a:r>
              <a:rPr lang="de-DE" sz="1600" dirty="0">
                <a:latin typeface="Cambria" panose="02040503050406030204" pitchFamily="18" charset="0"/>
              </a:rPr>
              <a:t>(oft Vermittler).</a:t>
            </a:r>
          </a:p>
          <a:p>
            <a:pPr marL="342900" indent="-3429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Cambria" panose="02040503050406030204" pitchFamily="18" charset="0"/>
              </a:rPr>
              <a:t>Erlebte Unterschiede zwischen </a:t>
            </a:r>
            <a:r>
              <a:rPr lang="de-DE" sz="1600" b="1" dirty="0">
                <a:latin typeface="Cambria" panose="02040503050406030204" pitchFamily="18" charset="0"/>
              </a:rPr>
              <a:t>stationärer und häuslicher Begleitung</a:t>
            </a:r>
            <a:r>
              <a:rPr lang="de-DE" sz="1600" dirty="0">
                <a:latin typeface="Cambria" panose="02040503050406030204" pitchFamily="18" charset="0"/>
              </a:rPr>
              <a:t>.</a:t>
            </a:r>
            <a:endParaRPr lang="de-DE" sz="1600" b="1" dirty="0">
              <a:latin typeface="Cambria" panose="02040503050406030204" pitchFamily="18" charset="0"/>
            </a:endParaRPr>
          </a:p>
          <a:p>
            <a:pPr marL="342900" indent="-3429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b="1" dirty="0">
                <a:latin typeface="Cambria" panose="02040503050406030204" pitchFamily="18" charset="0"/>
              </a:rPr>
              <a:t>Themen</a:t>
            </a:r>
            <a:r>
              <a:rPr lang="de-DE" sz="1600" dirty="0">
                <a:latin typeface="Cambria" panose="02040503050406030204" pitchFamily="18" charset="0"/>
              </a:rPr>
              <a:t>: Seelenschmerz, Angst, Sorge, Alltag, Hoffnung, Hoffnungslosigkeit, Vergebung, Versöhnung (medizinischer Kontext kommt kaum vor). </a:t>
            </a:r>
          </a:p>
          <a:p>
            <a:pPr marL="342900" indent="-3429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Cambria" panose="02040503050406030204" pitchFamily="18" charset="0"/>
              </a:rPr>
              <a:t>Das Bild vom </a:t>
            </a:r>
            <a:r>
              <a:rPr lang="de-DE" sz="1600" b="1" dirty="0">
                <a:latin typeface="Cambria" panose="02040503050406030204" pitchFamily="18" charset="0"/>
              </a:rPr>
              <a:t>friedlichen Sterben</a:t>
            </a:r>
            <a:r>
              <a:rPr lang="de-DE" sz="1600" dirty="0">
                <a:latin typeface="Cambria" panose="02040503050406030204" pitchFamily="18" charset="0"/>
              </a:rPr>
              <a:t> roter Faden.</a:t>
            </a:r>
          </a:p>
          <a:p>
            <a:pPr marL="342900" indent="-3429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b="1" dirty="0">
                <a:latin typeface="Cambria" panose="02040503050406030204" pitchFamily="18" charset="0"/>
              </a:rPr>
              <a:t>„Transzendierenden Erfahrungen“ </a:t>
            </a:r>
            <a:r>
              <a:rPr lang="de-DE" sz="1600" dirty="0">
                <a:latin typeface="Cambria" panose="02040503050406030204" pitchFamily="18" charset="0"/>
              </a:rPr>
              <a:t>(größtenteils weltanschaulich neutral, 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atin typeface="Cambria" panose="02040503050406030204" pitchFamily="18" charset="0"/>
              </a:rPr>
              <a:t>         nicht konfessionell gebunden).</a:t>
            </a:r>
          </a:p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>
              <a:latin typeface="Cambria" panose="020405030504060302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1200"/>
              </a:spcAft>
              <a:defRPr/>
            </a:pPr>
            <a:endParaRPr lang="de-DE" dirty="0">
              <a:latin typeface="Cambria" panose="02040503050406030204" pitchFamily="18" charset="0"/>
              <a:ea typeface="MS Mincho" panose="02020609040205080304" pitchFamily="49" charset="-128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de-DE" dirty="0">
              <a:latin typeface="Cambria" panose="02040503050406030204" pitchFamily="18" charset="0"/>
              <a:ea typeface="MS Mincho" panose="02020609040205080304" pitchFamily="49" charset="-128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b="1" dirty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Zusammenfassende Thesen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888432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Erfahrungswelten und </a:t>
            </a:r>
            <a:r>
              <a:rPr lang="de-DE" dirty="0" err="1"/>
              <a:t>Handlungsrationalitäten</a:t>
            </a:r>
            <a:r>
              <a:rPr lang="de-DE" dirty="0"/>
              <a:t> von Medizinsystem und Ehrenamtlichkeit sind deutlich gegeneinander abgegrenzt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Hospizarbeit erscheint als eine Antwort auf Modernisierungsfolgen einer Gesellschaft, die um Solidarität mit vulnerablen, Schwerstkranken und Sterbenden ringt, die getragen wird von „Modernisierungsagenten“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Ambulante Hospizdienste zeigen Homogenisierungseffekte bezogen auf die Pluralität der Freiwilligen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Selektionsgefahren der Hospizarbeit muss konzeptionell und strategisch entgegengewirkt werden.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Hospizarbeit steht für eine Praxis und ein Verständnis von gutem Sterben, von Sterben in Verbundenheit und für eine Gesellschaft, die sich auch und gerade Schwerstkranken und Sterbenden solidarisch zeigt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1615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Herzlichen Dank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1368" y="3151715"/>
            <a:ext cx="4041264" cy="281993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755576" y="1289320"/>
            <a:ext cx="7874000" cy="494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20000"/>
              </a:lnSpc>
              <a:defRPr sz="2900">
                <a:latin typeface="Univers LT 45 Light"/>
                <a:ea typeface="Univers LT 45 Light"/>
                <a:cs typeface="Univers LT 45 Light"/>
                <a:sym typeface="Univers LT 45 Light"/>
              </a:defRPr>
            </a:pPr>
            <a:r>
              <a:rPr lang="de-DE" sz="2400" dirty="0">
                <a:solidFill>
                  <a:srgbClr val="9A287D"/>
                </a:solidFill>
                <a:latin typeface="Univers LT 65 Bold"/>
                <a:ea typeface="Univers LT 45 Light"/>
                <a:cs typeface="Univers LT 45 Light"/>
              </a:rPr>
              <a:t>Forschungsperspektiven / Forschergruppe</a:t>
            </a:r>
            <a:endParaRPr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370604"/>
              </p:ext>
            </p:extLst>
          </p:nvPr>
        </p:nvGraphicFramePr>
        <p:xfrm>
          <a:off x="755576" y="2060848"/>
          <a:ext cx="7874000" cy="4081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28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5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Univers LT 65 Bold"/>
                          <a:ea typeface="Univers LT 45 Light"/>
                          <a:cs typeface="Univers LT 45 Light"/>
                          <a:sym typeface="Calibri"/>
                        </a:rPr>
                        <a:t>Einstellungen in der Bevölkerung zur ehrenamtlichen Unterstützung Sterbender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Univers LT 65 Bold"/>
                          <a:ea typeface="Univers LT 45 Light"/>
                          <a:cs typeface="Univers LT 45 Light"/>
                          <a:sym typeface="Calibri"/>
                        </a:rPr>
                        <a:t>Prof. Dr. Thomas Klie (Freiburg/Berlin), </a:t>
                      </a:r>
                      <a:br>
                        <a:rPr kumimoji="0" lang="de-DE" sz="15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Univers LT 65 Bold"/>
                          <a:ea typeface="Univers LT 45 Light"/>
                          <a:cs typeface="Univers LT 45 Light"/>
                          <a:sym typeface="Calibri"/>
                        </a:rPr>
                      </a:br>
                      <a:r>
                        <a:rPr kumimoji="0" lang="de-DE" sz="15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Univers LT 65 Bold"/>
                          <a:ea typeface="Univers LT 45 Light"/>
                          <a:cs typeface="Univers LT 45 Light"/>
                          <a:sym typeface="Calibri"/>
                        </a:rPr>
                        <a:t>Prof. Dr. Renate Köcher (Institut für Demoskopie </a:t>
                      </a:r>
                      <a:r>
                        <a:rPr kumimoji="0" lang="de-DE" sz="15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Univers LT 65 Bold"/>
                          <a:ea typeface="Univers LT 45 Light"/>
                          <a:cs typeface="Univers LT 45 Light"/>
                          <a:sym typeface="Calibri"/>
                        </a:rPr>
                        <a:t>Allensbach</a:t>
                      </a:r>
                      <a:r>
                        <a:rPr kumimoji="0" lang="de-DE" sz="15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Univers LT 65 Bold"/>
                          <a:ea typeface="Univers LT 45 Light"/>
                          <a:cs typeface="Univers LT 45 Light"/>
                          <a:sym typeface="Calibri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5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Univers LT 65 Bold"/>
                          <a:ea typeface="Univers LT 45 Light"/>
                          <a:cs typeface="Univers LT 45 Light"/>
                          <a:sym typeface="Helvetica Neue"/>
                        </a:rPr>
                        <a:t>Sterbewissen und Sterbeweisheit  von Ehrenamtlichen</a:t>
                      </a:r>
                    </a:p>
                    <a:p>
                      <a:pPr algn="l"/>
                      <a:endParaRPr kumimoji="0" lang="de-DE" sz="15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Univers LT 65 Bold"/>
                        <a:ea typeface="Univers LT 45 Light"/>
                        <a:cs typeface="Univers LT 45 Light"/>
                        <a:sym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de-DE" sz="15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Univers LT 65 Bold"/>
                          <a:ea typeface="Univers LT 45 Light"/>
                          <a:cs typeface="Univers LT 45 Light"/>
                          <a:sym typeface="Univers LT 45 Light"/>
                        </a:rPr>
                        <a:t>Prof. Dr. Reimer Gronemeyer (Gießen) </a:t>
                      </a:r>
                      <a:br>
                        <a:rPr kumimoji="0" lang="de-DE" sz="15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Univers LT 65 Bold"/>
                          <a:ea typeface="Univers LT 45 Light"/>
                          <a:cs typeface="Univers LT 45 Light"/>
                          <a:sym typeface="Univers LT 45 Light"/>
                        </a:rPr>
                      </a:br>
                      <a:r>
                        <a:rPr kumimoji="0" lang="de-DE" sz="15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Univers LT 65 Bold"/>
                          <a:ea typeface="Univers LT 45 Light"/>
                          <a:cs typeface="Univers LT 45 Light"/>
                          <a:sym typeface="Univers LT 45 Light"/>
                        </a:rPr>
                        <a:t>Dr. Michaela Fink (Gießen)</a:t>
                      </a:r>
                    </a:p>
                    <a:p>
                      <a:pPr algn="l"/>
                      <a:r>
                        <a:rPr kumimoji="0" lang="de-DE" sz="15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Univers LT 65 Bold"/>
                          <a:ea typeface="Univers LT 45 Light"/>
                          <a:cs typeface="Univers LT 45 Light"/>
                          <a:sym typeface="Helvetica Neue"/>
                        </a:rPr>
                        <a:t>Prof. Dr. Andreas Heller (Wien)</a:t>
                      </a:r>
                      <a:br>
                        <a:rPr kumimoji="0" lang="de-DE" sz="15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Univers LT 65 Bold"/>
                          <a:ea typeface="Univers LT 45 Light"/>
                          <a:cs typeface="Univers LT 45 Light"/>
                          <a:sym typeface="Helvetica Neue"/>
                        </a:rPr>
                      </a:br>
                      <a:r>
                        <a:rPr kumimoji="0" lang="de-DE" sz="15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Univers LT 65 Bold"/>
                          <a:ea typeface="Univers LT 45 Light"/>
                          <a:cs typeface="Univers LT 45 Light"/>
                          <a:sym typeface="Helvetica Neue"/>
                        </a:rPr>
                        <a:t>Dr. Patrick </a:t>
                      </a:r>
                      <a:r>
                        <a:rPr kumimoji="0" lang="de-DE" sz="15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Univers LT 65 Bold"/>
                          <a:ea typeface="Univers LT 45 Light"/>
                          <a:cs typeface="Univers LT 45 Light"/>
                          <a:sym typeface="Helvetica Neue"/>
                        </a:rPr>
                        <a:t>Schuchter</a:t>
                      </a:r>
                      <a:r>
                        <a:rPr kumimoji="0" lang="de-DE" sz="15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Univers LT 65 Bold"/>
                          <a:ea typeface="Univers LT 45 Light"/>
                          <a:cs typeface="Univers LT 45 Light"/>
                          <a:sym typeface="Helvetica Neue"/>
                        </a:rPr>
                        <a:t> (Wien)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5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Univers LT 65 Bold"/>
                          <a:ea typeface="Univers LT 45 Light"/>
                          <a:cs typeface="Univers LT 45 Light"/>
                          <a:sym typeface="Calibri"/>
                        </a:rPr>
                        <a:t>Sicht von Hausärzten und Pflegediensten auf die ehrenamtliche Praxis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5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Univers LT 65 Bold"/>
                          <a:ea typeface="Univers LT 45 Light"/>
                          <a:cs typeface="Univers LT 45 Light"/>
                          <a:sym typeface="Calibri"/>
                        </a:rPr>
                        <a:t>Prof. Dr. Thomas Klie (Freiburg/Berlin)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5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Univers LT 65 Bold"/>
                          <a:ea typeface="Univers LT 45 Light"/>
                          <a:cs typeface="Univers LT 45 Light"/>
                          <a:sym typeface="Calibri"/>
                        </a:rPr>
                        <a:t>Dr. Christine </a:t>
                      </a:r>
                      <a:r>
                        <a:rPr kumimoji="0" lang="de-DE" sz="15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Univers LT 65 Bold"/>
                          <a:ea typeface="Univers LT 45 Light"/>
                          <a:cs typeface="Univers LT 45 Light"/>
                          <a:sym typeface="Calibri"/>
                        </a:rPr>
                        <a:t>Bruker</a:t>
                      </a:r>
                      <a:r>
                        <a:rPr kumimoji="0" lang="de-DE" sz="15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Univers LT 65 Bold"/>
                          <a:ea typeface="Univers LT 45 Light"/>
                          <a:cs typeface="Univers LT 45 Light"/>
                          <a:sym typeface="Calibri"/>
                        </a:rPr>
                        <a:t> (Freiburg)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5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Univers LT 65 Bold"/>
                          <a:ea typeface="Univers LT 45 Light"/>
                          <a:cs typeface="Univers LT 45 Light"/>
                          <a:sym typeface="Calibri"/>
                        </a:rPr>
                        <a:t>Prof. Dr. Werner Schneider (Augsburg)</a:t>
                      </a:r>
                    </a:p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5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Univers LT 65 Bold"/>
                        <a:ea typeface="Univers LT 45 Light"/>
                        <a:cs typeface="Univers LT 45 Light"/>
                        <a:sym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90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5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Univers LT 65 Bold"/>
                          <a:ea typeface="Univers LT 45 Light"/>
                          <a:cs typeface="Univers LT 45 Light"/>
                          <a:sym typeface="Calibri"/>
                        </a:rPr>
                        <a:t>Ehrenamt und Zugangsgerechtigkeit – Ungleiches Sterben in der hospizlichen Begleitung?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5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Univers LT 65 Bold"/>
                          <a:ea typeface="Univers LT 45 Light"/>
                          <a:cs typeface="Univers LT 45 Light"/>
                          <a:sym typeface="Calibri"/>
                        </a:rPr>
                        <a:t>Prof. Dr. Werner Schneider (Augsburg), Prof. Dr. Thomas Klie (Freiburg/Berlin)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uppieren 4"/>
          <p:cNvGrpSpPr/>
          <p:nvPr/>
        </p:nvGrpSpPr>
        <p:grpSpPr>
          <a:xfrm>
            <a:off x="2358033" y="200067"/>
            <a:ext cx="6606455" cy="815409"/>
            <a:chOff x="2358033" y="200067"/>
            <a:chExt cx="6606455" cy="815409"/>
          </a:xfrm>
        </p:grpSpPr>
        <p:pic>
          <p:nvPicPr>
            <p:cNvPr id="7" name="Grafik 6" descr="iff_logo_rot_30mm jpeg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8033" y="332656"/>
              <a:ext cx="485775" cy="457200"/>
            </a:xfrm>
            <a:prstGeom prst="rect">
              <a:avLst/>
            </a:prstGeom>
            <a:noFill/>
          </p:spPr>
        </p:pic>
        <p:pic>
          <p:nvPicPr>
            <p:cNvPr id="8" name="Bild 1" descr="Ähnliches Foto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366" y="200067"/>
              <a:ext cx="1521714" cy="815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71791" y="200068"/>
              <a:ext cx="2992697" cy="77325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413146" y="6404293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45189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Begleitung Sterbender </a:t>
            </a:r>
            <a:br>
              <a:rPr lang="de-DE" sz="2400" dirty="0"/>
            </a:br>
            <a:r>
              <a:rPr lang="de-DE" sz="2400" dirty="0"/>
              <a:t>Erfahrungswissen</a:t>
            </a:r>
            <a:br>
              <a:rPr lang="de-DE" sz="2400" dirty="0"/>
            </a:br>
            <a:r>
              <a:rPr lang="de-DE" sz="2400" dirty="0"/>
              <a:t> in der Bevölkerung verankert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006" y="1084472"/>
            <a:ext cx="6924675" cy="51720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6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1106200"/>
            <a:ext cx="6264696" cy="1890752"/>
          </a:xfrm>
        </p:spPr>
        <p:txBody>
          <a:bodyPr>
            <a:noAutofit/>
          </a:bodyPr>
          <a:lstStyle/>
          <a:p>
            <a:r>
              <a:rPr lang="de-DE" sz="2800" dirty="0"/>
              <a:t>Die Hospizidee - nicht aber die Hospizpraxis ist in der Bevölkerung angekommen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079" y="1268760"/>
            <a:ext cx="71818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97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Potenziale?!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8961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8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72" y="1196752"/>
            <a:ext cx="3528392" cy="1872208"/>
          </a:xfrm>
        </p:spPr>
        <p:txBody>
          <a:bodyPr>
            <a:noAutofit/>
          </a:bodyPr>
          <a:lstStyle/>
          <a:p>
            <a:pPr algn="l"/>
            <a:r>
              <a:rPr lang="de-DE" sz="2800" dirty="0"/>
              <a:t>Engagement-bereitschaft  – </a:t>
            </a:r>
            <a:br>
              <a:rPr lang="de-DE" sz="2800" dirty="0"/>
            </a:br>
            <a:r>
              <a:rPr lang="de-DE" sz="2800" dirty="0"/>
              <a:t>weit verbreitet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777" y="898351"/>
            <a:ext cx="3810000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568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/>
              <a:t>Online-Befragung Rücklaufquote insgesamt und nach Bundesland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117073"/>
              </p:ext>
            </p:extLst>
          </p:nvPr>
        </p:nvGraphicFramePr>
        <p:xfrm>
          <a:off x="539552" y="2132856"/>
          <a:ext cx="8162925" cy="4036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2746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Soziale Ungleichheit auch beim</a:t>
            </a:r>
            <a:r>
              <a:rPr lang="de-DE" sz="3600" dirty="0"/>
              <a:t> </a:t>
            </a:r>
            <a:r>
              <a:rPr lang="de-DE" dirty="0"/>
              <a:t>Sterben?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089637"/>
            <a:ext cx="6347835" cy="521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36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810</Words>
  <Application>Microsoft Office PowerPoint</Application>
  <PresentationFormat>Bildschirmpräsentation (4:3)</PresentationFormat>
  <Paragraphs>94</Paragraphs>
  <Slides>22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</vt:lpstr>
      <vt:lpstr>Times New Roman</vt:lpstr>
      <vt:lpstr>Univers LT 45 Light</vt:lpstr>
      <vt:lpstr>Univers LT 65 Bold</vt:lpstr>
      <vt:lpstr>Verdana</vt:lpstr>
      <vt:lpstr>Larissa</vt:lpstr>
      <vt:lpstr>Ohne Ehrenamt keine Hospizarbeit  – Potentiale und Voraussetzungen –  Erträge aus dem DHPV Forschungsprojekt  </vt:lpstr>
      <vt:lpstr>PowerPoint-Präsentation</vt:lpstr>
      <vt:lpstr>PowerPoint-Präsentation</vt:lpstr>
      <vt:lpstr>Begleitung Sterbender  Erfahrungswissen  in der Bevölkerung verankert</vt:lpstr>
      <vt:lpstr>Die Hospizidee - nicht aber die Hospizpraxis ist in der Bevölkerung angekommen</vt:lpstr>
      <vt:lpstr>Potenziale?!</vt:lpstr>
      <vt:lpstr>Engagement-bereitschaft  –  weit verbreitet</vt:lpstr>
      <vt:lpstr>Online-Befragung Rücklaufquote insgesamt und nach Bundesland</vt:lpstr>
      <vt:lpstr>Soziale Ungleichheit auch beim Sterben?</vt:lpstr>
      <vt:lpstr>PowerPoint-Präsentation</vt:lpstr>
      <vt:lpstr>Hospizdienste große regionale Unterschiede</vt:lpstr>
      <vt:lpstr>PowerPoint-Präsentation</vt:lpstr>
      <vt:lpstr>PowerPoint-Präsentation</vt:lpstr>
      <vt:lpstr>Ambivalenzen bei Profis?</vt:lpstr>
      <vt:lpstr>Fokus der Pflegedienste und Hausärzt*innen: pragmatische und alltagsbezogene Seite ehrenamtlicher Hospizarbeit</vt:lpstr>
      <vt:lpstr>Ehrenamt zwischen:  „unersetzbar“ und „nice to have“</vt:lpstr>
      <vt:lpstr>PowerPoint-Präsentation</vt:lpstr>
      <vt:lpstr>PowerPoint-Präsentation</vt:lpstr>
      <vt:lpstr>PowerPoint-Präsentation</vt:lpstr>
      <vt:lpstr>PowerPoint-Präsentation</vt:lpstr>
      <vt:lpstr>Zusammenfassende Thesen</vt:lpstr>
      <vt:lpstr>Herzlichen Dank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Greißl</dc:creator>
  <cp:lastModifiedBy>Acer-PC13</cp:lastModifiedBy>
  <cp:revision>159</cp:revision>
  <cp:lastPrinted>2018-07-09T09:59:38Z</cp:lastPrinted>
  <dcterms:created xsi:type="dcterms:W3CDTF">2018-07-07T13:49:16Z</dcterms:created>
  <dcterms:modified xsi:type="dcterms:W3CDTF">2021-05-12T08:04:41Z</dcterms:modified>
</cp:coreProperties>
</file>